
<file path=[Content_Types].xml><?xml version="1.0" encoding="utf-8"?>
<Types xmlns="http://schemas.openxmlformats.org/package/2006/content-types">
  <Default Extension="gif" ContentType="image/gif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0" r:id="rId1"/>
    <p:sldMasterId id="2147483671" r:id="rId2"/>
  </p:sldMasterIdLst>
  <p:notesMasterIdLst>
    <p:notesMasterId r:id="rId17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1253ccc371f_5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g1253ccc371f_5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253ccc371f_5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g1253ccc371f_5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253ccc371f_2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g1253ccc371f_2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253ccc371f_2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1253ccc371f_2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253ccc371f_5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g1253ccc371f_5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253ccc371f_5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g1253ccc371f_5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253ccc371f_5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g1253ccc371f_5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253ccc371f_5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g1253ccc371f_5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1257229b1c1_3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1257229b1c1_3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257229b1c1_3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1257229b1c1_3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257229b1c1_3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1257229b1c1_3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1" indent="-298450" algn="l" rtl="0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Basically, 30 videos per action, each video sequence</a:t>
            </a:r>
            <a:endParaRPr>
              <a:solidFill>
                <a:schemeClr val="dk1"/>
              </a:solidFill>
            </a:endParaRPr>
          </a:p>
          <a:p>
            <a:pPr marL="914400" lvl="0" indent="0" algn="l" rtl="0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contains 30 frames, and each frame contains 1662</a:t>
            </a:r>
            <a:endParaRPr>
              <a:solidFill>
                <a:schemeClr val="dk1"/>
              </a:solidFill>
            </a:endParaRPr>
          </a:p>
          <a:p>
            <a:pPr marL="914400" lvl="0" indent="0" algn="l" rtl="0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landmark values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1257229b1c1_3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1257229b1c1_3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257229b1c1_3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1257229b1c1_3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253ccc371f_5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g1253ccc371f_5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4"/>
          <p:cNvSpPr txBox="1"/>
          <p:nvPr/>
        </p:nvSpPr>
        <p:spPr>
          <a:xfrm>
            <a:off x="685800" y="3028950"/>
            <a:ext cx="7772400" cy="277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Presenter NAME</a:t>
            </a: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14"/>
          <p:cNvSpPr txBox="1"/>
          <p:nvPr/>
        </p:nvSpPr>
        <p:spPr>
          <a:xfrm>
            <a:off x="1371600" y="3306366"/>
            <a:ext cx="6400800" cy="2309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1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DATE</a:t>
            </a:r>
            <a:endParaRPr sz="1400" b="0" i="1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Google Shape;56;p14"/>
          <p:cNvSpPr txBox="1">
            <a:spLocks noGrp="1"/>
          </p:cNvSpPr>
          <p:nvPr>
            <p:ph type="ctrTitle"/>
          </p:nvPr>
        </p:nvSpPr>
        <p:spPr>
          <a:xfrm>
            <a:off x="685800" y="914400"/>
            <a:ext cx="7772400" cy="11025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ubTitle" idx="1"/>
          </p:nvPr>
        </p:nvSpPr>
        <p:spPr>
          <a:xfrm>
            <a:off x="685800" y="2016919"/>
            <a:ext cx="77724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>
            <a:spLocks noGrp="1"/>
          </p:cNvSpPr>
          <p:nvPr>
            <p:ph type="title"/>
          </p:nvPr>
        </p:nvSpPr>
        <p:spPr>
          <a:xfrm>
            <a:off x="685800" y="742950"/>
            <a:ext cx="8229600" cy="628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body" idx="1"/>
          </p:nvPr>
        </p:nvSpPr>
        <p:spPr>
          <a:xfrm>
            <a:off x="685800" y="1371600"/>
            <a:ext cx="8229600" cy="3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>
            <a:spLocks noGrp="1"/>
          </p:cNvSpPr>
          <p:nvPr>
            <p:ph type="title"/>
          </p:nvPr>
        </p:nvSpPr>
        <p:spPr>
          <a:xfrm>
            <a:off x="685800" y="742950"/>
            <a:ext cx="8229600" cy="628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6"/>
          <p:cNvSpPr txBox="1">
            <a:spLocks noGrp="1"/>
          </p:cNvSpPr>
          <p:nvPr>
            <p:ph type="body" idx="1"/>
          </p:nvPr>
        </p:nvSpPr>
        <p:spPr>
          <a:xfrm>
            <a:off x="685800" y="1371600"/>
            <a:ext cx="3886200" cy="32230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64" name="Google Shape;64;p16"/>
          <p:cNvSpPr txBox="1">
            <a:spLocks noGrp="1"/>
          </p:cNvSpPr>
          <p:nvPr>
            <p:ph type="body" idx="2"/>
          </p:nvPr>
        </p:nvSpPr>
        <p:spPr>
          <a:xfrm>
            <a:off x="4800600" y="1371600"/>
            <a:ext cx="3886200" cy="32230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>
            <a:spLocks noGrp="1"/>
          </p:cNvSpPr>
          <p:nvPr>
            <p:ph type="title"/>
          </p:nvPr>
        </p:nvSpPr>
        <p:spPr>
          <a:xfrm>
            <a:off x="722313" y="3305175"/>
            <a:ext cx="7772400" cy="1021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7"/>
          <p:cNvSpPr txBox="1"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8"/>
          <p:cNvSpPr txBox="1">
            <a:spLocks noGrp="1"/>
          </p:cNvSpPr>
          <p:nvPr>
            <p:ph type="title"/>
          </p:nvPr>
        </p:nvSpPr>
        <p:spPr>
          <a:xfrm>
            <a:off x="685800" y="742950"/>
            <a:ext cx="8229600" cy="628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8"/>
          <p:cNvSpPr txBox="1">
            <a:spLocks noGrp="1"/>
          </p:cNvSpPr>
          <p:nvPr>
            <p:ph type="body" idx="1"/>
          </p:nvPr>
        </p:nvSpPr>
        <p:spPr>
          <a:xfrm>
            <a:off x="684212" y="1371599"/>
            <a:ext cx="3887788" cy="5715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71" name="Google Shape;71;p18"/>
          <p:cNvSpPr txBox="1">
            <a:spLocks noGrp="1"/>
          </p:cNvSpPr>
          <p:nvPr>
            <p:ph type="body" idx="2"/>
          </p:nvPr>
        </p:nvSpPr>
        <p:spPr>
          <a:xfrm>
            <a:off x="684212" y="1943099"/>
            <a:ext cx="3887788" cy="2651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body" idx="3"/>
          </p:nvPr>
        </p:nvSpPr>
        <p:spPr>
          <a:xfrm>
            <a:off x="4797425" y="1371599"/>
            <a:ext cx="3889375" cy="5715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73" name="Google Shape;73;p18"/>
          <p:cNvSpPr txBox="1">
            <a:spLocks noGrp="1"/>
          </p:cNvSpPr>
          <p:nvPr>
            <p:ph type="body" idx="4"/>
          </p:nvPr>
        </p:nvSpPr>
        <p:spPr>
          <a:xfrm>
            <a:off x="4797425" y="1943099"/>
            <a:ext cx="3889375" cy="2651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>
            <a:spLocks noGrp="1"/>
          </p:cNvSpPr>
          <p:nvPr>
            <p:ph type="title"/>
          </p:nvPr>
        </p:nvSpPr>
        <p:spPr>
          <a:xfrm>
            <a:off x="685800" y="742950"/>
            <a:ext cx="8229600" cy="628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1"/>
          <p:cNvSpPr txBox="1">
            <a:spLocks noGrp="1"/>
          </p:cNvSpPr>
          <p:nvPr>
            <p:ph type="title"/>
          </p:nvPr>
        </p:nvSpPr>
        <p:spPr>
          <a:xfrm>
            <a:off x="457200" y="628650"/>
            <a:ext cx="3008313" cy="871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1"/>
          <p:cNvSpPr txBox="1">
            <a:spLocks noGrp="1"/>
          </p:cNvSpPr>
          <p:nvPr>
            <p:ph type="body" idx="1"/>
          </p:nvPr>
        </p:nvSpPr>
        <p:spPr>
          <a:xfrm>
            <a:off x="3575050" y="628650"/>
            <a:ext cx="5111750" cy="3967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80" name="Google Shape;80;p21"/>
          <p:cNvSpPr txBox="1">
            <a:spLocks noGrp="1"/>
          </p:cNvSpPr>
          <p:nvPr>
            <p:ph type="body" idx="2"/>
          </p:nvPr>
        </p:nvSpPr>
        <p:spPr>
          <a:xfrm>
            <a:off x="457200" y="1500188"/>
            <a:ext cx="3008313" cy="3095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2"/>
          <p:cNvSpPr txBox="1">
            <a:spLocks noGrp="1"/>
          </p:cNvSpPr>
          <p:nvPr>
            <p:ph type="title"/>
          </p:nvPr>
        </p:nvSpPr>
        <p:spPr>
          <a:xfrm>
            <a:off x="1792288" y="3769519"/>
            <a:ext cx="5486400" cy="425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2"/>
          <p:cNvSpPr>
            <a:spLocks noGrp="1"/>
          </p:cNvSpPr>
          <p:nvPr>
            <p:ph type="pic" idx="2"/>
          </p:nvPr>
        </p:nvSpPr>
        <p:spPr>
          <a:xfrm>
            <a:off x="914400" y="628650"/>
            <a:ext cx="7242176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84" name="Google Shape;84;p22"/>
          <p:cNvSpPr txBox="1">
            <a:spLocks noGrp="1"/>
          </p:cNvSpPr>
          <p:nvPr>
            <p:ph type="body" idx="1"/>
          </p:nvPr>
        </p:nvSpPr>
        <p:spPr>
          <a:xfrm>
            <a:off x="1792288" y="4194572"/>
            <a:ext cx="5486400" cy="432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3"/>
          <p:cNvSpPr txBox="1">
            <a:spLocks noGrp="1"/>
          </p:cNvSpPr>
          <p:nvPr>
            <p:ph type="title"/>
          </p:nvPr>
        </p:nvSpPr>
        <p:spPr>
          <a:xfrm>
            <a:off x="685800" y="742950"/>
            <a:ext cx="8229600" cy="628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23"/>
          <p:cNvSpPr txBox="1">
            <a:spLocks noGrp="1"/>
          </p:cNvSpPr>
          <p:nvPr>
            <p:ph type="body" idx="1"/>
          </p:nvPr>
        </p:nvSpPr>
        <p:spPr>
          <a:xfrm rot="5400000">
            <a:off x="3200400" y="-1143000"/>
            <a:ext cx="3200400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4"/>
          <p:cNvSpPr txBox="1">
            <a:spLocks noGrp="1"/>
          </p:cNvSpPr>
          <p:nvPr>
            <p:ph type="title"/>
          </p:nvPr>
        </p:nvSpPr>
        <p:spPr>
          <a:xfrm rot="5400000">
            <a:off x="5856089" y="1763911"/>
            <a:ext cx="3908822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24"/>
          <p:cNvSpPr txBox="1">
            <a:spLocks noGrp="1"/>
          </p:cNvSpPr>
          <p:nvPr>
            <p:ph type="body" idx="1"/>
          </p:nvPr>
        </p:nvSpPr>
        <p:spPr>
          <a:xfrm rot="5400000">
            <a:off x="1665089" y="-522089"/>
            <a:ext cx="3908822" cy="63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3">
            <a:alphaModFix/>
          </a:blip>
          <a:stretch>
            <a:fillRect/>
          </a:stretch>
        </a:blip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685800" y="742950"/>
            <a:ext cx="8229600" cy="628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685800" y="1371600"/>
            <a:ext cx="8229600" cy="3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0.png"/><Relationship Id="rId5" Type="http://schemas.openxmlformats.org/officeDocument/2006/relationships/image" Target="../media/image3.gif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oogle.github.io/mediapipe/solutions/pose.html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.png"/><Relationship Id="rId5" Type="http://schemas.openxmlformats.org/officeDocument/2006/relationships/hyperlink" Target="https://google.github.io/mediapipe/solutions/hands.html" TargetMode="External"/><Relationship Id="rId4" Type="http://schemas.openxmlformats.org/officeDocument/2006/relationships/hyperlink" Target="https://google.github.io/mediapipe/solutions/face_mesh.html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5"/>
          <p:cNvSpPr txBox="1">
            <a:spLocks noGrp="1"/>
          </p:cNvSpPr>
          <p:nvPr>
            <p:ph type="subTitle" idx="1"/>
          </p:nvPr>
        </p:nvSpPr>
        <p:spPr>
          <a:xfrm>
            <a:off x="685800" y="228601"/>
            <a:ext cx="7772400" cy="2114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</a:pPr>
            <a:r>
              <a:rPr lang="en" sz="5400" b="1"/>
              <a:t>Sign Language</a:t>
            </a:r>
            <a:endParaRPr sz="54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</a:pPr>
            <a:r>
              <a:rPr lang="en" sz="5400" b="1"/>
              <a:t>Recognition</a:t>
            </a:r>
            <a:endParaRPr sz="5400" b="1"/>
          </a:p>
        </p:txBody>
      </p:sp>
      <p:sp>
        <p:nvSpPr>
          <p:cNvPr id="96" name="Google Shape;96;p25"/>
          <p:cNvSpPr txBox="1"/>
          <p:nvPr/>
        </p:nvSpPr>
        <p:spPr>
          <a:xfrm>
            <a:off x="1981200" y="2686050"/>
            <a:ext cx="51816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3716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1"/>
                </a:solidFill>
              </a:rPr>
              <a:t>     Navneet Desai</a:t>
            </a:r>
            <a:endParaRPr sz="1800" b="1">
              <a:solidFill>
                <a:schemeClr val="lt1"/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1"/>
                </a:solidFill>
              </a:rPr>
              <a:t>Adish Pathare</a:t>
            </a:r>
            <a:endParaRPr sz="1800" b="1">
              <a:solidFill>
                <a:schemeClr val="lt1"/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1"/>
                </a:solidFill>
              </a:rPr>
              <a:t>Anubhuti Puppalwar</a:t>
            </a:r>
            <a:endParaRPr sz="1800" b="1">
              <a:solidFill>
                <a:schemeClr val="lt1"/>
              </a:solidFill>
            </a:endParaRPr>
          </a:p>
        </p:txBody>
      </p:sp>
      <p:pic>
        <p:nvPicPr>
          <p:cNvPr id="97" name="Google Shape;97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70200" y="4400550"/>
            <a:ext cx="742950" cy="74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4"/>
          <p:cNvSpPr txBox="1">
            <a:spLocks noGrp="1"/>
          </p:cNvSpPr>
          <p:nvPr>
            <p:ph type="title"/>
          </p:nvPr>
        </p:nvSpPr>
        <p:spPr>
          <a:xfrm>
            <a:off x="228600" y="742950"/>
            <a:ext cx="8686800" cy="7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Results</a:t>
            </a:r>
            <a:endParaRPr sz="3000"/>
          </a:p>
        </p:txBody>
      </p:sp>
      <p:pic>
        <p:nvPicPr>
          <p:cNvPr id="159" name="Google Shape;159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78175" y="4155700"/>
            <a:ext cx="742950" cy="74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34"/>
          <p:cNvPicPr preferRelativeResize="0"/>
          <p:nvPr/>
        </p:nvPicPr>
        <p:blipFill rotWithShape="1">
          <a:blip r:embed="rId4">
            <a:alphaModFix/>
          </a:blip>
          <a:srcRect b="3034"/>
          <a:stretch/>
        </p:blipFill>
        <p:spPr>
          <a:xfrm>
            <a:off x="545400" y="1701650"/>
            <a:ext cx="3879975" cy="198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34"/>
          <p:cNvPicPr preferRelativeResize="0"/>
          <p:nvPr/>
        </p:nvPicPr>
        <p:blipFill rotWithShape="1">
          <a:blip r:embed="rId5">
            <a:alphaModFix/>
          </a:blip>
          <a:srcRect b="3901"/>
          <a:stretch/>
        </p:blipFill>
        <p:spPr>
          <a:xfrm>
            <a:off x="4649525" y="1701638"/>
            <a:ext cx="3879975" cy="2038725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34"/>
          <p:cNvSpPr txBox="1"/>
          <p:nvPr/>
        </p:nvSpPr>
        <p:spPr>
          <a:xfrm>
            <a:off x="1704250" y="3867350"/>
            <a:ext cx="1983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Epochs vs Accuracy</a:t>
            </a:r>
            <a:endParaRPr/>
          </a:p>
        </p:txBody>
      </p:sp>
      <p:sp>
        <p:nvSpPr>
          <p:cNvPr id="163" name="Google Shape;163;p34"/>
          <p:cNvSpPr txBox="1"/>
          <p:nvPr/>
        </p:nvSpPr>
        <p:spPr>
          <a:xfrm>
            <a:off x="6035375" y="3867350"/>
            <a:ext cx="1983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Epochs vs Loss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5"/>
          <p:cNvSpPr txBox="1">
            <a:spLocks noGrp="1"/>
          </p:cNvSpPr>
          <p:nvPr>
            <p:ph type="title"/>
          </p:nvPr>
        </p:nvSpPr>
        <p:spPr>
          <a:xfrm>
            <a:off x="228600" y="742950"/>
            <a:ext cx="8686800" cy="7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Demo</a:t>
            </a:r>
            <a:endParaRPr sz="3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/>
          </a:p>
        </p:txBody>
      </p:sp>
      <p:pic>
        <p:nvPicPr>
          <p:cNvPr id="169" name="Google Shape;169;p3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078175" y="4155700"/>
            <a:ext cx="742950" cy="74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2022-04-21 21-13-29_Trim">
            <a:hlinkClick r:id="" action="ppaction://media"/>
            <a:extLst>
              <a:ext uri="{FF2B5EF4-FFF2-40B4-BE49-F238E27FC236}">
                <a16:creationId xmlns:a16="http://schemas.microsoft.com/office/drawing/2014/main" id="{072519F6-D6E0-48B4-B7BF-0734D769EC8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22875" y="1256372"/>
            <a:ext cx="6702858" cy="371707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76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6"/>
          <p:cNvSpPr txBox="1">
            <a:spLocks noGrp="1"/>
          </p:cNvSpPr>
          <p:nvPr>
            <p:ph type="title"/>
          </p:nvPr>
        </p:nvSpPr>
        <p:spPr>
          <a:xfrm>
            <a:off x="266550" y="671375"/>
            <a:ext cx="8229600" cy="628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Outcome</a:t>
            </a:r>
            <a:endParaRPr/>
          </a:p>
        </p:txBody>
      </p:sp>
      <p:sp>
        <p:nvSpPr>
          <p:cNvPr id="176" name="Google Shape;176;p36"/>
          <p:cNvSpPr txBox="1">
            <a:spLocks noGrp="1"/>
          </p:cNvSpPr>
          <p:nvPr>
            <p:ph type="body" idx="1"/>
          </p:nvPr>
        </p:nvSpPr>
        <p:spPr>
          <a:xfrm>
            <a:off x="457200" y="1883150"/>
            <a:ext cx="8229600" cy="3200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74650" algn="l" rtl="0">
              <a:spcBef>
                <a:spcPts val="360"/>
              </a:spcBef>
              <a:spcAft>
                <a:spcPts val="0"/>
              </a:spcAft>
              <a:buSzPts val="2300"/>
              <a:buChar char="•"/>
            </a:pPr>
            <a:r>
              <a:rPr lang="en" sz="1900">
                <a:solidFill>
                  <a:srgbClr val="000000"/>
                </a:solidFill>
              </a:rPr>
              <a:t>Usage of denser NN minimized training time</a:t>
            </a:r>
            <a:endParaRPr sz="1900">
              <a:solidFill>
                <a:srgbClr val="000000"/>
              </a:solidFill>
            </a:endParaRPr>
          </a:p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SzPts val="2300"/>
              <a:buChar char="•"/>
            </a:pPr>
            <a:r>
              <a:rPr lang="en" sz="1900">
                <a:solidFill>
                  <a:srgbClr val="000000"/>
                </a:solidFill>
              </a:rPr>
              <a:t>Faster detection in real time</a:t>
            </a:r>
            <a:endParaRPr sz="1900">
              <a:solidFill>
                <a:srgbClr val="000000"/>
              </a:solidFill>
            </a:endParaRPr>
          </a:p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SzPts val="2300"/>
              <a:buChar char="•"/>
            </a:pPr>
            <a:r>
              <a:rPr lang="en" sz="1900">
                <a:solidFill>
                  <a:srgbClr val="000000"/>
                </a:solidFill>
              </a:rPr>
              <a:t>Maximized accuracy with limited data-set</a:t>
            </a:r>
            <a:endParaRPr sz="1900">
              <a:solidFill>
                <a:srgbClr val="000000"/>
              </a:solidFill>
            </a:endParaRPr>
          </a:p>
        </p:txBody>
      </p:sp>
      <p:pic>
        <p:nvPicPr>
          <p:cNvPr id="177" name="Google Shape;177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78175" y="4155700"/>
            <a:ext cx="742950" cy="74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7"/>
          <p:cNvSpPr txBox="1">
            <a:spLocks noGrp="1"/>
          </p:cNvSpPr>
          <p:nvPr>
            <p:ph type="title"/>
          </p:nvPr>
        </p:nvSpPr>
        <p:spPr>
          <a:xfrm>
            <a:off x="228600" y="685800"/>
            <a:ext cx="8610600" cy="628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Conclusion And Future Scope</a:t>
            </a:r>
            <a:endParaRPr sz="3000"/>
          </a:p>
        </p:txBody>
      </p:sp>
      <p:sp>
        <p:nvSpPr>
          <p:cNvPr id="183" name="Google Shape;183;p37"/>
          <p:cNvSpPr txBox="1"/>
          <p:nvPr/>
        </p:nvSpPr>
        <p:spPr>
          <a:xfrm>
            <a:off x="228600" y="1543050"/>
            <a:ext cx="8610600" cy="31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49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lang="en" sz="1900"/>
              <a:t>Machine learning algorithms helps to train a model with existing datasets which includes the commonly used sign language notations.</a:t>
            </a:r>
            <a:endParaRPr sz="1900"/>
          </a:p>
          <a:p>
            <a:pPr marL="457200" marR="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Implementation can be extended for an extensive set of words and sentences from the ASL. </a:t>
            </a:r>
            <a:endParaRPr sz="1900"/>
          </a:p>
          <a:p>
            <a:pPr marL="457200" marR="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Can be extended to translation from sign language to natural language.</a:t>
            </a:r>
            <a:endParaRPr sz="1900"/>
          </a:p>
        </p:txBody>
      </p:sp>
      <p:sp>
        <p:nvSpPr>
          <p:cNvPr id="184" name="Google Shape;184;p37"/>
          <p:cNvSpPr txBox="1"/>
          <p:nvPr/>
        </p:nvSpPr>
        <p:spPr>
          <a:xfrm>
            <a:off x="304800" y="1085850"/>
            <a:ext cx="78867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5" name="Google Shape;185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78175" y="4155700"/>
            <a:ext cx="742950" cy="74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8"/>
          <p:cNvSpPr txBox="1">
            <a:spLocks noGrp="1"/>
          </p:cNvSpPr>
          <p:nvPr>
            <p:ph type="body" idx="1"/>
          </p:nvPr>
        </p:nvSpPr>
        <p:spPr>
          <a:xfrm>
            <a:off x="457200" y="1145900"/>
            <a:ext cx="8229600" cy="3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</a:pPr>
            <a:r>
              <a:rPr lang="en" sz="4400"/>
              <a:t>THANK YOU</a:t>
            </a:r>
            <a:endParaRPr sz="4400"/>
          </a:p>
        </p:txBody>
      </p:sp>
      <p:pic>
        <p:nvPicPr>
          <p:cNvPr id="191" name="Google Shape;191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78175" y="4155700"/>
            <a:ext cx="742950" cy="74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6"/>
          <p:cNvSpPr txBox="1">
            <a:spLocks noGrp="1"/>
          </p:cNvSpPr>
          <p:nvPr>
            <p:ph type="title"/>
          </p:nvPr>
        </p:nvSpPr>
        <p:spPr>
          <a:xfrm>
            <a:off x="228600" y="628650"/>
            <a:ext cx="86868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Introduction</a:t>
            </a:r>
            <a:endParaRPr sz="3000"/>
          </a:p>
        </p:txBody>
      </p:sp>
      <p:sp>
        <p:nvSpPr>
          <p:cNvPr id="103" name="Google Shape;103;p26"/>
          <p:cNvSpPr txBox="1"/>
          <p:nvPr/>
        </p:nvSpPr>
        <p:spPr>
          <a:xfrm>
            <a:off x="376900" y="1302775"/>
            <a:ext cx="8595000" cy="3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Approximately 400K - 500K people using ASL as their primary language.</a:t>
            </a:r>
            <a:endParaRPr sz="19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Goal: To explore machine learning approaches and develop an approach using existing libraries and modules to maximize accuracy with limited data set.</a:t>
            </a:r>
            <a:endParaRPr sz="1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 b="1"/>
              <a:t>Why is it important?</a:t>
            </a:r>
            <a:endParaRPr sz="1900" b="1"/>
          </a:p>
          <a:p>
            <a:pPr marL="914400" lvl="1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" sz="1900"/>
              <a:t>Communication with people who haven’t learned ASL</a:t>
            </a:r>
            <a:endParaRPr sz="1900"/>
          </a:p>
          <a:p>
            <a:pPr marL="914400" lvl="1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" sz="1900"/>
              <a:t>Difficulty communicating with technologies like Siri &amp; Alexa</a:t>
            </a:r>
            <a:endParaRPr sz="1900"/>
          </a:p>
          <a:p>
            <a:pPr marL="914400" lvl="1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" sz="1900"/>
              <a:t>Lack of motivation among students to learn sign language</a:t>
            </a:r>
            <a:endParaRPr sz="1900"/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compared to other languages.</a:t>
            </a:r>
            <a:endParaRPr sz="1900"/>
          </a:p>
        </p:txBody>
      </p:sp>
      <p:pic>
        <p:nvPicPr>
          <p:cNvPr id="104" name="Google Shape;104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88400" y="4165925"/>
            <a:ext cx="742950" cy="74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7"/>
          <p:cNvSpPr txBox="1">
            <a:spLocks noGrp="1"/>
          </p:cNvSpPr>
          <p:nvPr>
            <p:ph type="title"/>
          </p:nvPr>
        </p:nvSpPr>
        <p:spPr>
          <a:xfrm>
            <a:off x="342900" y="661025"/>
            <a:ext cx="8534400" cy="6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Background</a:t>
            </a:r>
            <a:endParaRPr sz="3000"/>
          </a:p>
        </p:txBody>
      </p:sp>
      <p:sp>
        <p:nvSpPr>
          <p:cNvPr id="110" name="Google Shape;110;p27"/>
          <p:cNvSpPr txBox="1">
            <a:spLocks noGrp="1"/>
          </p:cNvSpPr>
          <p:nvPr>
            <p:ph type="body" idx="1"/>
          </p:nvPr>
        </p:nvSpPr>
        <p:spPr>
          <a:xfrm>
            <a:off x="304800" y="1371600"/>
            <a:ext cx="8610600" cy="3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720"/>
              </a:spcBef>
              <a:spcAft>
                <a:spcPts val="0"/>
              </a:spcAft>
              <a:buNone/>
            </a:pPr>
            <a:endParaRPr sz="1600">
              <a:solidFill>
                <a:srgbClr val="000000"/>
              </a:solidFill>
            </a:endParaRPr>
          </a:p>
          <a:p>
            <a:pPr marL="457200" lvl="0" indent="-330200" algn="l" rtl="0">
              <a:spcBef>
                <a:spcPts val="72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" sz="1900">
                <a:solidFill>
                  <a:srgbClr val="000000"/>
                </a:solidFill>
              </a:rPr>
              <a:t>Focus of research on SLR has been on recognition through static dataset</a:t>
            </a:r>
            <a:endParaRPr sz="1900">
              <a:solidFill>
                <a:srgbClr val="000000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" sz="1900">
                <a:solidFill>
                  <a:srgbClr val="000000"/>
                </a:solidFill>
              </a:rPr>
              <a:t>Implementation using static images suffices for the scope of detecting ASL alphabet</a:t>
            </a:r>
            <a:endParaRPr sz="1900">
              <a:solidFill>
                <a:srgbClr val="000000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" sz="1900">
                <a:solidFill>
                  <a:srgbClr val="000000"/>
                </a:solidFill>
              </a:rPr>
              <a:t>Recognition of complete sentences / phrases in ASL requires sequence detection and processing using complicated models like RNN</a:t>
            </a:r>
            <a:endParaRPr sz="1900">
              <a:solidFill>
                <a:srgbClr val="000000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" sz="1900">
                <a:solidFill>
                  <a:srgbClr val="000000"/>
                </a:solidFill>
              </a:rPr>
              <a:t>Most implementations require thousands of images or more</a:t>
            </a:r>
            <a:endParaRPr sz="1900">
              <a:solidFill>
                <a:srgbClr val="000000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" sz="1900">
                <a:solidFill>
                  <a:srgbClr val="000000"/>
                </a:solidFill>
              </a:rPr>
              <a:t>Could we achieve similar accuracy with a smaller data set</a:t>
            </a:r>
            <a:r>
              <a:rPr lang="en" sz="1600">
                <a:solidFill>
                  <a:srgbClr val="000000"/>
                </a:solidFill>
              </a:rPr>
              <a:t>?</a:t>
            </a:r>
            <a:endParaRPr sz="1600">
              <a:solidFill>
                <a:srgbClr val="000000"/>
              </a:solidFill>
            </a:endParaRPr>
          </a:p>
          <a:p>
            <a:pPr marL="342900" lvl="0" indent="-114300" algn="l" rtl="0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</a:pPr>
            <a:endParaRPr sz="1600">
              <a:solidFill>
                <a:srgbClr val="000000"/>
              </a:solidFill>
            </a:endParaRPr>
          </a:p>
        </p:txBody>
      </p:sp>
      <p:pic>
        <p:nvPicPr>
          <p:cNvPr id="111" name="Google Shape;111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78175" y="4155700"/>
            <a:ext cx="742950" cy="74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8"/>
          <p:cNvSpPr txBox="1">
            <a:spLocks noGrp="1"/>
          </p:cNvSpPr>
          <p:nvPr>
            <p:ph type="title"/>
          </p:nvPr>
        </p:nvSpPr>
        <p:spPr>
          <a:xfrm>
            <a:off x="685800" y="742950"/>
            <a:ext cx="8229600" cy="628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Approach</a:t>
            </a:r>
            <a:endParaRPr/>
          </a:p>
        </p:txBody>
      </p:sp>
      <p:sp>
        <p:nvSpPr>
          <p:cNvPr id="117" name="Google Shape;117;p28"/>
          <p:cNvSpPr txBox="1">
            <a:spLocks noGrp="1"/>
          </p:cNvSpPr>
          <p:nvPr>
            <p:ph type="body" idx="1"/>
          </p:nvPr>
        </p:nvSpPr>
        <p:spPr>
          <a:xfrm>
            <a:off x="685800" y="1371600"/>
            <a:ext cx="6891600" cy="3200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9250" algn="l" rtl="0">
              <a:spcBef>
                <a:spcPts val="360"/>
              </a:spcBef>
              <a:spcAft>
                <a:spcPts val="0"/>
              </a:spcAft>
              <a:buSzPts val="1900"/>
              <a:buChar char="●"/>
            </a:pPr>
            <a:r>
              <a:rPr lang="en" sz="1900" b="1"/>
              <a:t>Step 1: Video Capture</a:t>
            </a:r>
            <a:endParaRPr sz="1900" b="1"/>
          </a:p>
          <a:p>
            <a:pPr marL="914400" lvl="1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" sz="1900"/>
              <a:t>Use OpenCV library for capturing videos using primary camera</a:t>
            </a:r>
            <a:endParaRPr sz="1900"/>
          </a:p>
          <a:p>
            <a:pPr marL="914400" lvl="1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" sz="1900"/>
              <a:t>Display captured frames(images) on the window</a:t>
            </a:r>
            <a:endParaRPr sz="1900"/>
          </a:p>
          <a:p>
            <a:pPr marL="914400" lvl="1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" sz="1900"/>
              <a:t>Frames will be rendered as a video to the user</a:t>
            </a:r>
            <a:endParaRPr sz="1900"/>
          </a:p>
          <a:p>
            <a:pPr marL="91440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sz="1900"/>
          </a:p>
          <a:p>
            <a:pPr marL="457200" lvl="0" indent="-349250" algn="l" rtl="0">
              <a:spcBef>
                <a:spcPts val="360"/>
              </a:spcBef>
              <a:spcAft>
                <a:spcPts val="0"/>
              </a:spcAft>
              <a:buSzPts val="1900"/>
              <a:buChar char="●"/>
            </a:pPr>
            <a:r>
              <a:rPr lang="en" sz="1900" b="1"/>
              <a:t>Why OpenCV?</a:t>
            </a:r>
            <a:endParaRPr sz="1900" b="1"/>
          </a:p>
          <a:p>
            <a:pPr marL="914400" lvl="1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" sz="1900"/>
              <a:t>High Speed: Captures 30 frames/sec</a:t>
            </a:r>
            <a:endParaRPr sz="1900"/>
          </a:p>
          <a:p>
            <a:pPr marL="914400" lvl="1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" sz="1900"/>
              <a:t>Alternatives like Matlab need more system resources</a:t>
            </a:r>
            <a:endParaRPr sz="1900"/>
          </a:p>
          <a:p>
            <a:pPr marL="914400" lvl="1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" sz="1900"/>
              <a:t>Ease of use</a:t>
            </a:r>
            <a:endParaRPr sz="19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9"/>
          <p:cNvSpPr txBox="1">
            <a:spLocks noGrp="1"/>
          </p:cNvSpPr>
          <p:nvPr>
            <p:ph type="title"/>
          </p:nvPr>
        </p:nvSpPr>
        <p:spPr>
          <a:xfrm>
            <a:off x="685800" y="742950"/>
            <a:ext cx="8229600" cy="628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Approach</a:t>
            </a:r>
            <a:endParaRPr/>
          </a:p>
        </p:txBody>
      </p:sp>
      <p:sp>
        <p:nvSpPr>
          <p:cNvPr id="123" name="Google Shape;123;p29"/>
          <p:cNvSpPr txBox="1">
            <a:spLocks noGrp="1"/>
          </p:cNvSpPr>
          <p:nvPr>
            <p:ph type="body" idx="1"/>
          </p:nvPr>
        </p:nvSpPr>
        <p:spPr>
          <a:xfrm>
            <a:off x="685800" y="1371600"/>
            <a:ext cx="4733400" cy="3200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9250" algn="l" rtl="0">
              <a:spcBef>
                <a:spcPts val="360"/>
              </a:spcBef>
              <a:spcAft>
                <a:spcPts val="0"/>
              </a:spcAft>
              <a:buSzPts val="1900"/>
              <a:buChar char="●"/>
            </a:pPr>
            <a:r>
              <a:rPr lang="en" sz="1900" b="1"/>
              <a:t>Step 2: Landmark detection using MediaPipe</a:t>
            </a:r>
            <a:endParaRPr sz="1900" b="1"/>
          </a:p>
          <a:p>
            <a:pPr marL="914400" lvl="1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" sz="1900"/>
              <a:t>Machine learning framework that integrates separate models for </a:t>
            </a:r>
            <a:r>
              <a:rPr lang="en" sz="1900">
                <a:uFill>
                  <a:noFill/>
                </a:uFill>
                <a:hlinkClick r:id="rId3"/>
              </a:rPr>
              <a:t>pose</a:t>
            </a:r>
            <a:r>
              <a:rPr lang="en" sz="1900"/>
              <a:t>, </a:t>
            </a:r>
            <a:r>
              <a:rPr lang="en" sz="1900">
                <a:uFill>
                  <a:noFill/>
                </a:uFill>
                <a:hlinkClick r:id="rId4"/>
              </a:rPr>
              <a:t>face</a:t>
            </a:r>
            <a:r>
              <a:rPr lang="en" sz="1900"/>
              <a:t> and </a:t>
            </a:r>
            <a:r>
              <a:rPr lang="en" sz="1900">
                <a:uFill>
                  <a:noFill/>
                </a:uFill>
                <a:hlinkClick r:id="rId5"/>
              </a:rPr>
              <a:t>hand</a:t>
            </a:r>
            <a:r>
              <a:rPr lang="en" sz="1900"/>
              <a:t> components, each of which are optimized for their particular domain.</a:t>
            </a:r>
            <a:endParaRPr sz="1900"/>
          </a:p>
          <a:p>
            <a:pPr marL="914400" lvl="1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" sz="1900"/>
              <a:t>Convert BGR frame to RGB for processing using mediapipe</a:t>
            </a:r>
            <a:endParaRPr sz="190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4" name="Google Shape;124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95400" y="1440225"/>
            <a:ext cx="3420000" cy="28018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30"/>
          <p:cNvSpPr txBox="1">
            <a:spLocks noGrp="1"/>
          </p:cNvSpPr>
          <p:nvPr>
            <p:ph type="body" idx="1"/>
          </p:nvPr>
        </p:nvSpPr>
        <p:spPr>
          <a:xfrm>
            <a:off x="685800" y="1371600"/>
            <a:ext cx="5776500" cy="3200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</a:pPr>
            <a:r>
              <a:rPr lang="en" sz="1900" b="1"/>
              <a:t>Step 3: Data Preprocessing</a:t>
            </a:r>
            <a:endParaRPr sz="1900" b="1"/>
          </a:p>
          <a:p>
            <a:pPr marL="914400" lvl="1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" sz="1900"/>
              <a:t>Extract pose, face, and hand landmarks</a:t>
            </a:r>
            <a:endParaRPr sz="1900"/>
          </a:p>
          <a:p>
            <a:pPr marL="914400" lvl="1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" sz="1900"/>
              <a:t>Flatten and concatenate the result into a numpy array</a:t>
            </a:r>
            <a:endParaRPr sz="1900"/>
          </a:p>
          <a:p>
            <a:pPr marL="914400" lvl="1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" sz="1900"/>
              <a:t>Each sequence (video) captures 30 frames</a:t>
            </a:r>
            <a:endParaRPr sz="1900"/>
          </a:p>
          <a:p>
            <a:pPr marL="914400" lvl="1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" sz="1900"/>
              <a:t>Each frame contains 1662 landmark values</a:t>
            </a:r>
            <a:endParaRPr sz="1900"/>
          </a:p>
          <a:p>
            <a:pPr marL="914400" lvl="1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" sz="1900"/>
              <a:t>We store each frame as a ndarray in a ‘.npy’ file</a:t>
            </a:r>
            <a:endParaRPr sz="1900"/>
          </a:p>
          <a:p>
            <a:pPr marL="914400" lvl="0" indent="0" algn="l" rtl="0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None/>
            </a:pPr>
            <a:endParaRPr sz="1900"/>
          </a:p>
        </p:txBody>
      </p:sp>
      <p:sp>
        <p:nvSpPr>
          <p:cNvPr id="130" name="Google Shape;130;p30"/>
          <p:cNvSpPr txBox="1">
            <a:spLocks noGrp="1"/>
          </p:cNvSpPr>
          <p:nvPr>
            <p:ph type="title"/>
          </p:nvPr>
        </p:nvSpPr>
        <p:spPr>
          <a:xfrm>
            <a:off x="685800" y="742950"/>
            <a:ext cx="8229600" cy="628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Approach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1" name="Google Shape;13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14700" y="1524150"/>
            <a:ext cx="2376901" cy="23859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1"/>
          <p:cNvSpPr txBox="1">
            <a:spLocks noGrp="1"/>
          </p:cNvSpPr>
          <p:nvPr>
            <p:ph type="title"/>
          </p:nvPr>
        </p:nvSpPr>
        <p:spPr>
          <a:xfrm>
            <a:off x="685800" y="742950"/>
            <a:ext cx="8229600" cy="628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Approach</a:t>
            </a:r>
            <a:endParaRPr/>
          </a:p>
        </p:txBody>
      </p:sp>
      <p:sp>
        <p:nvSpPr>
          <p:cNvPr id="137" name="Google Shape;137;p31"/>
          <p:cNvSpPr txBox="1">
            <a:spLocks noGrp="1"/>
          </p:cNvSpPr>
          <p:nvPr>
            <p:ph type="body" idx="1"/>
          </p:nvPr>
        </p:nvSpPr>
        <p:spPr>
          <a:xfrm>
            <a:off x="685800" y="1371600"/>
            <a:ext cx="8054700" cy="3200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</a:pPr>
            <a:r>
              <a:rPr lang="en" sz="1900" b="1"/>
              <a:t>Step 4: Split data into train and test data using sklearn</a:t>
            </a:r>
            <a:endParaRPr sz="1900" b="1"/>
          </a:p>
          <a:p>
            <a:pPr marL="914400" lvl="1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" sz="1900"/>
              <a:t>Splits the data-set into training and testing input</a:t>
            </a:r>
            <a:endParaRPr sz="1900"/>
          </a:p>
          <a:p>
            <a:pPr marL="0" lvl="0" indent="0" algn="l" rtl="0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None/>
            </a:pPr>
            <a:endParaRPr sz="1900"/>
          </a:p>
          <a:p>
            <a:pPr marL="457200" lvl="0" indent="-349250" algn="l" rtl="0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SzPts val="1900"/>
              <a:buChar char="●"/>
            </a:pPr>
            <a:r>
              <a:rPr lang="en" sz="1900" b="1"/>
              <a:t>Step 5: Configure TensorBoard for measurement &amp; visualization</a:t>
            </a:r>
            <a:endParaRPr sz="1900" b="1"/>
          </a:p>
          <a:p>
            <a:pPr marL="0" lvl="0" indent="0" algn="l" rtl="0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None/>
            </a:pPr>
            <a:endParaRPr sz="1900" b="1"/>
          </a:p>
        </p:txBody>
      </p:sp>
      <p:pic>
        <p:nvPicPr>
          <p:cNvPr id="138" name="Google Shape;13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3424" y="2923175"/>
            <a:ext cx="4358600" cy="183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2"/>
          <p:cNvSpPr txBox="1">
            <a:spLocks noGrp="1"/>
          </p:cNvSpPr>
          <p:nvPr>
            <p:ph type="title"/>
          </p:nvPr>
        </p:nvSpPr>
        <p:spPr>
          <a:xfrm>
            <a:off x="685800" y="742950"/>
            <a:ext cx="8229600" cy="628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Approach</a:t>
            </a:r>
            <a:endParaRPr/>
          </a:p>
        </p:txBody>
      </p:sp>
      <p:sp>
        <p:nvSpPr>
          <p:cNvPr id="144" name="Google Shape;144;p32"/>
          <p:cNvSpPr txBox="1">
            <a:spLocks noGrp="1"/>
          </p:cNvSpPr>
          <p:nvPr>
            <p:ph type="body" idx="1"/>
          </p:nvPr>
        </p:nvSpPr>
        <p:spPr>
          <a:xfrm>
            <a:off x="685800" y="1371600"/>
            <a:ext cx="8229600" cy="3200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</a:pPr>
            <a:r>
              <a:rPr lang="en" sz="1900" b="1"/>
              <a:t>Step 6: Build &amp; Train the Sequential LSTM Model for 300 Epochs</a:t>
            </a:r>
            <a:endParaRPr sz="1900"/>
          </a:p>
          <a:p>
            <a:pPr marL="914400" lvl="1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" sz="1900"/>
              <a:t>Epochs used: 10, 100, 300, 500</a:t>
            </a:r>
            <a:endParaRPr sz="1900"/>
          </a:p>
          <a:p>
            <a:pPr marL="914400" lvl="1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" sz="1900"/>
              <a:t>Optimality achieved at 300</a:t>
            </a:r>
            <a:endParaRPr sz="1900"/>
          </a:p>
          <a:p>
            <a:pPr marL="914400" lvl="1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" sz="1900"/>
              <a:t>Epochs under 300 have lower accuracy</a:t>
            </a:r>
            <a:endParaRPr sz="1900"/>
          </a:p>
          <a:p>
            <a:pPr marL="914400" lvl="1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" sz="1900"/>
              <a:t>Epochs over 300 lead to overfitting - the model gets trained much specifically for the training data and loses generalization</a:t>
            </a:r>
            <a:endParaRPr sz="19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900" b="1"/>
              <a:t>Step 7: Prediction </a:t>
            </a:r>
            <a:endParaRPr sz="1900" b="1"/>
          </a:p>
          <a:p>
            <a:pPr marL="914400" lvl="1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" sz="1900"/>
              <a:t>Capture frames from camera &amp; feed them to the model for prediction</a:t>
            </a:r>
            <a:endParaRPr sz="1900"/>
          </a:p>
          <a:p>
            <a:pPr marL="914400" lvl="1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" sz="1900"/>
              <a:t>Threshold: 75%</a:t>
            </a:r>
            <a:endParaRPr sz="19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3"/>
          <p:cNvSpPr txBox="1">
            <a:spLocks noGrp="1"/>
          </p:cNvSpPr>
          <p:nvPr>
            <p:ph type="title"/>
          </p:nvPr>
        </p:nvSpPr>
        <p:spPr>
          <a:xfrm>
            <a:off x="228600" y="628650"/>
            <a:ext cx="8686800" cy="628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Architecture</a:t>
            </a:r>
            <a:endParaRPr sz="3000"/>
          </a:p>
        </p:txBody>
      </p:sp>
      <p:sp>
        <p:nvSpPr>
          <p:cNvPr id="150" name="Google Shape;150;p33"/>
          <p:cNvSpPr txBox="1"/>
          <p:nvPr/>
        </p:nvSpPr>
        <p:spPr>
          <a:xfrm>
            <a:off x="304800" y="3829050"/>
            <a:ext cx="8229600" cy="628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33"/>
          <p:cNvSpPr txBox="1"/>
          <p:nvPr/>
        </p:nvSpPr>
        <p:spPr>
          <a:xfrm>
            <a:off x="457200" y="4343400"/>
            <a:ext cx="8229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2" name="Google Shape;152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78175" y="4155700"/>
            <a:ext cx="742950" cy="74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82950" y="1194975"/>
            <a:ext cx="6126124" cy="345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WebConferencingWorkshop">
  <a:themeElements>
    <a:clrScheme name="Custom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C0504D"/>
      </a:accent1>
      <a:accent2>
        <a:srgbClr val="D99694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496</Words>
  <Application>Microsoft Office PowerPoint</Application>
  <PresentationFormat>On-screen Show (16:9)</PresentationFormat>
  <Paragraphs>74</Paragraphs>
  <Slides>14</Slides>
  <Notes>14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Simple Light</vt:lpstr>
      <vt:lpstr>WebConferencingWorkshop</vt:lpstr>
      <vt:lpstr>PowerPoint Presentation</vt:lpstr>
      <vt:lpstr>Introduction</vt:lpstr>
      <vt:lpstr>Background</vt:lpstr>
      <vt:lpstr>Approach</vt:lpstr>
      <vt:lpstr>Approach</vt:lpstr>
      <vt:lpstr>Approach </vt:lpstr>
      <vt:lpstr>Approach</vt:lpstr>
      <vt:lpstr>Approach</vt:lpstr>
      <vt:lpstr>Architecture</vt:lpstr>
      <vt:lpstr>Results</vt:lpstr>
      <vt:lpstr>Demo </vt:lpstr>
      <vt:lpstr>Outcome</vt:lpstr>
      <vt:lpstr>Conclusion And Future Scope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Adish Devendra Pathare (RIT Student)</cp:lastModifiedBy>
  <cp:revision>1</cp:revision>
  <dcterms:modified xsi:type="dcterms:W3CDTF">2022-04-22T04:24:52Z</dcterms:modified>
</cp:coreProperties>
</file>